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75" r:id="rId12"/>
    <p:sldId id="267" r:id="rId13"/>
    <p:sldId id="266" r:id="rId14"/>
    <p:sldId id="268" r:id="rId15"/>
    <p:sldId id="269" r:id="rId16"/>
    <p:sldId id="270" r:id="rId17"/>
    <p:sldId id="271" r:id="rId18"/>
    <p:sldId id="272" r:id="rId19"/>
    <p:sldId id="273" r:id="rId20"/>
    <p:sldId id="274"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12" autoAdjust="0"/>
  </p:normalViewPr>
  <p:slideViewPr>
    <p:cSldViewPr snapToGrid="0">
      <p:cViewPr>
        <p:scale>
          <a:sx n="48" d="100"/>
          <a:sy n="48" d="100"/>
        </p:scale>
        <p:origin x="-2958" y="-13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3D3A213-5802-4D94-8E9B-09D23B2DDAE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02AE2A0F-C61F-45E1-8CEF-A1C420D81B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074F1798-63D2-4E3A-BE64-82773DF163F5}"/>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F6354686-E983-408B-8423-59625FFF6BA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BD2E59C1-9B1D-4D18-9693-7335EC57BAA0}"/>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1068834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2BD8259-7379-4AB0-BCB4-255135D777C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CA2E299A-B080-49A4-9EC8-60A63962280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CD2E00EC-674F-40C3-AAA1-A6FEB64F8A6E}"/>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DA6AB7FD-C4D6-48D9-B055-48330A1A130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042586E7-7389-45DE-9A1E-EBDFF7F794BF}"/>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199835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26E0C32-5D92-4644-AAE9-6C7B9EB4E43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9DCDC7BA-29BA-44E5-8FB2-1E9CEA519B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E3DA1B6C-C20B-4E5E-9144-6926A7C2881A}"/>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7E740EAB-B0F9-4F27-A417-6105146FBC5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6B6A94C3-69B2-48EE-9945-254BD45058CE}"/>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110209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CB957B0-0B0E-4933-B6EF-9A7216F3668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D4F2601E-D5B8-409E-AD5B-60E7C423BEA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2BAD4EC4-F14C-448F-AF61-8331525C4FE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E5929590-FA47-48F9-A7BE-F57908A528A7}"/>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6" name="Alt Bilgi Yer Tutucusu 5">
            <a:extLst>
              <a:ext uri="{FF2B5EF4-FFF2-40B4-BE49-F238E27FC236}">
                <a16:creationId xmlns:a16="http://schemas.microsoft.com/office/drawing/2014/main" xmlns="" id="{71A1A18E-816D-4692-A4A5-535E4ABE883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ED93EA5B-ACBC-48A7-94F1-263E2D85A68B}"/>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302063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4E0EEF9-F42F-4A6C-93E0-BDC93830FE53}"/>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CADC59EF-D9A0-4C46-BAC7-AAED07736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59C63440-0F9E-4A8A-9EC3-A0DA42486C2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70D44C03-756D-4CC2-8D24-25B235CE8B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42FDABBC-F4B2-4B27-BC0A-4DA696651FB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360AF857-AE2E-407F-9E24-3A017E9FDC23}"/>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8" name="Alt Bilgi Yer Tutucusu 7">
            <a:extLst>
              <a:ext uri="{FF2B5EF4-FFF2-40B4-BE49-F238E27FC236}">
                <a16:creationId xmlns:a16="http://schemas.microsoft.com/office/drawing/2014/main" xmlns="" id="{3E080097-4157-404B-A00E-31EDE0AACB5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FAB39D2F-6C98-4D06-B88F-604DBBAB01E9}"/>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344771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D01A1F8-51E1-4922-9A19-89D609997A2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2AE007C5-074E-4CF5-90FD-FA4BF389C2D8}"/>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4" name="Alt Bilgi Yer Tutucusu 3">
            <a:extLst>
              <a:ext uri="{FF2B5EF4-FFF2-40B4-BE49-F238E27FC236}">
                <a16:creationId xmlns:a16="http://schemas.microsoft.com/office/drawing/2014/main" xmlns="" id="{90FE7583-64CC-496D-B788-278AEA67637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61559943-B5A6-4446-9161-6A82CC8D2EEA}"/>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4056286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6AD820F0-9A66-4AAD-8CAA-8716DFCC0549}"/>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3" name="Alt Bilgi Yer Tutucusu 2">
            <a:extLst>
              <a:ext uri="{FF2B5EF4-FFF2-40B4-BE49-F238E27FC236}">
                <a16:creationId xmlns:a16="http://schemas.microsoft.com/office/drawing/2014/main" xmlns="" id="{81C12065-E146-4196-9C3F-1A0CDF352D9D}"/>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1182BF9A-281F-4D41-8146-3B3707F9AAFF}"/>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4242252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1B6B9D1-EF24-4A5A-9B81-A4B9A798EDA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23EF7152-DE85-4718-9B0F-86FD24D78E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A3A65A2-416A-4A60-B0A0-17CD0378C9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1ED4CEED-9E62-40E8-9E6A-EE5B58545102}"/>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6" name="Alt Bilgi Yer Tutucusu 5">
            <a:extLst>
              <a:ext uri="{FF2B5EF4-FFF2-40B4-BE49-F238E27FC236}">
                <a16:creationId xmlns:a16="http://schemas.microsoft.com/office/drawing/2014/main" xmlns="" id="{E1AF3A03-98D6-4288-8342-2F4CDE9EC41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8F2DFD5A-0E7B-418A-BF11-2CF8BC2A14CB}"/>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1435224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40DB4A9-BDF9-48B0-8155-E596875EE7B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B4CBED3E-E37C-46B9-B2A4-03824F67A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xmlns="" id="{65713E18-CE25-4A81-A7D1-C7C3F74E2C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E279B333-C09F-462B-B997-1EF06A718E90}"/>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6" name="Alt Bilgi Yer Tutucusu 5">
            <a:extLst>
              <a:ext uri="{FF2B5EF4-FFF2-40B4-BE49-F238E27FC236}">
                <a16:creationId xmlns:a16="http://schemas.microsoft.com/office/drawing/2014/main" xmlns="" id="{3870BE7A-BBEC-49DA-86E4-39C73666AA7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8ECB2C03-1B36-4FFA-B350-7F4D2E8BC6B7}"/>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138935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A9658EA-DE9E-4D84-AC82-B695312002C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155CC24C-FE97-4B00-9DD6-12F9E1E0883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8952AF88-4F04-40A0-837E-BA038DBDC225}"/>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964A6CE2-4503-41A4-B188-376D3BF6BA4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CE7D8888-CADD-4E3A-AB60-BF5019F8D751}"/>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4267558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6C174FAF-9FFD-4985-928F-B96F58B5C51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1DC7115D-3BF1-4B80-8265-5AFEB74DE53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B955D3C-5102-4BFA-BFE4-2927435ACDC0}"/>
              </a:ext>
            </a:extLst>
          </p:cNvPr>
          <p:cNvSpPr>
            <a:spLocks noGrp="1"/>
          </p:cNvSpPr>
          <p:nvPr>
            <p:ph type="dt" sz="half" idx="10"/>
          </p:nvPr>
        </p:nvSpPr>
        <p:spPr/>
        <p:txBody>
          <a:body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765BC7E9-286D-47EB-AFEC-C82E761EB1A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CBA2A7B2-0706-4CBA-95A4-32365F094A1D}"/>
              </a:ext>
            </a:extLst>
          </p:cNvPr>
          <p:cNvSpPr>
            <a:spLocks noGrp="1"/>
          </p:cNvSpPr>
          <p:nvPr>
            <p:ph type="sldNum" sz="quarter" idx="12"/>
          </p:nvPr>
        </p:nvSpPr>
        <p:spPr/>
        <p:txBody>
          <a:bodyPr/>
          <a:lstStyle/>
          <a:p>
            <a:fld id="{D5B71714-B9CC-4EF9-A8EA-A45080A1FB66}" type="slidenum">
              <a:rPr lang="tr-TR" smtClean="0"/>
              <a:t>‹#›</a:t>
            </a:fld>
            <a:endParaRPr lang="tr-TR"/>
          </a:p>
        </p:txBody>
      </p:sp>
    </p:spTree>
    <p:extLst>
      <p:ext uri="{BB962C8B-B14F-4D97-AF65-F5344CB8AC3E}">
        <p14:creationId xmlns:p14="http://schemas.microsoft.com/office/powerpoint/2010/main" val="223335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694D31C2-0C8B-40DB-86F7-DFED2FC331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AECA43EA-0F26-4EC3-8103-AE8A341F82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8F81453C-D506-4223-A092-B56FC6D57C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8349F-07A5-4220-8B5B-F301680FFDF3}" type="datetimeFigureOut">
              <a:rPr lang="tr-TR" smtClean="0"/>
              <a:t>13.1.2020</a:t>
            </a:fld>
            <a:endParaRPr lang="tr-TR"/>
          </a:p>
        </p:txBody>
      </p:sp>
      <p:sp>
        <p:nvSpPr>
          <p:cNvPr id="5" name="Alt Bilgi Yer Tutucusu 4">
            <a:extLst>
              <a:ext uri="{FF2B5EF4-FFF2-40B4-BE49-F238E27FC236}">
                <a16:creationId xmlns:a16="http://schemas.microsoft.com/office/drawing/2014/main" xmlns="" id="{EBAA9F65-F9C7-487F-B212-C7A9BF5333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6A3161AF-5C7D-4220-AF58-A848F7CB74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71714-B9CC-4EF9-A8EA-A45080A1FB66}" type="slidenum">
              <a:rPr lang="tr-TR" smtClean="0"/>
              <a:t>‹#›</a:t>
            </a:fld>
            <a:endParaRPr lang="tr-TR"/>
          </a:p>
        </p:txBody>
      </p:sp>
    </p:spTree>
    <p:extLst>
      <p:ext uri="{BB962C8B-B14F-4D97-AF65-F5344CB8AC3E}">
        <p14:creationId xmlns:p14="http://schemas.microsoft.com/office/powerpoint/2010/main" val="229764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ekonomo.gov.tr/" TargetMode="External"/><Relationship Id="rId2" Type="http://schemas.openxmlformats.org/officeDocument/2006/relationships/hyperlink" Target="http://www.ticaret.gov.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EAFDA7E-0F29-4684-B3CA-B7362E33E620}"/>
              </a:ext>
            </a:extLst>
          </p:cNvPr>
          <p:cNvSpPr>
            <a:spLocks noGrp="1"/>
          </p:cNvSpPr>
          <p:nvPr>
            <p:ph type="ctrTitle"/>
          </p:nvPr>
        </p:nvSpPr>
        <p:spPr>
          <a:xfrm>
            <a:off x="5042940" y="0"/>
            <a:ext cx="6902971" cy="2636520"/>
          </a:xfrm>
        </p:spPr>
        <p:txBody>
          <a:bodyPr>
            <a:normAutofit/>
          </a:bodyPr>
          <a:lstStyle/>
          <a:p>
            <a:r>
              <a:rPr lang="tr-TR" sz="4000" b="1" dirty="0" smtClean="0">
                <a:solidFill>
                  <a:schemeClr val="tx1">
                    <a:lumMod val="95000"/>
                    <a:lumOff val="5000"/>
                  </a:schemeClr>
                </a:solidFill>
                <a:latin typeface="Arial Black" pitchFamily="34" charset="0"/>
              </a:rPr>
              <a:t>DEVLET YARDIM VE TEŞVİKLERİ</a:t>
            </a:r>
            <a:endParaRPr lang="tr-TR" sz="4000" b="1" dirty="0">
              <a:solidFill>
                <a:schemeClr val="tx1">
                  <a:lumMod val="95000"/>
                  <a:lumOff val="5000"/>
                </a:schemeClr>
              </a:solidFill>
              <a:latin typeface="Arial Black" pitchFamily="34" charset="0"/>
            </a:endParaRPr>
          </a:p>
        </p:txBody>
      </p:sp>
      <p:pic>
        <p:nvPicPr>
          <p:cNvPr id="5" name="Resim 4">
            <a:extLst>
              <a:ext uri="{FF2B5EF4-FFF2-40B4-BE49-F238E27FC236}">
                <a16:creationId xmlns:a16="http://schemas.microsoft.com/office/drawing/2014/main" xmlns="" id="{326ADF5E-58B9-4E4B-928F-BCB83D39D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30" y="540026"/>
            <a:ext cx="4622884" cy="46069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74361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75AFD21-846B-4170-BB1B-535BDDEB6223}"/>
              </a:ext>
            </a:extLst>
          </p:cNvPr>
          <p:cNvSpPr>
            <a:spLocks noGrp="1"/>
          </p:cNvSpPr>
          <p:nvPr>
            <p:ph type="title"/>
          </p:nvPr>
        </p:nvSpPr>
        <p:spPr>
          <a:xfrm>
            <a:off x="2438400" y="165417"/>
            <a:ext cx="6522720" cy="1690688"/>
          </a:xfrm>
        </p:spPr>
        <p:txBody>
          <a:bodyPr>
            <a:normAutofit fontScale="90000"/>
          </a:bodyPr>
          <a:lstStyle/>
          <a:p>
            <a:r>
              <a:rPr lang="tr-TR" sz="6600" b="1" dirty="0">
                <a:solidFill>
                  <a:srgbClr val="FF0000"/>
                </a:solidFill>
                <a:effectLst>
                  <a:outerShdw blurRad="38100" dist="38100" dir="2700000" algn="tl">
                    <a:srgbClr val="000000">
                      <a:alpha val="43137"/>
                    </a:srgbClr>
                  </a:outerShdw>
                </a:effectLst>
              </a:rPr>
              <a:t>İHRACAT TEŞVİKLERİ</a:t>
            </a:r>
            <a:r>
              <a:rPr lang="tr-TR" sz="6000" dirty="0"/>
              <a:t/>
            </a:r>
            <a:br>
              <a:rPr lang="tr-TR" sz="6000" dirty="0"/>
            </a:br>
            <a:endParaRPr lang="tr-TR" sz="6000" dirty="0"/>
          </a:p>
        </p:txBody>
      </p:sp>
      <p:sp>
        <p:nvSpPr>
          <p:cNvPr id="3" name="İçerik Yer Tutucusu 2">
            <a:extLst>
              <a:ext uri="{FF2B5EF4-FFF2-40B4-BE49-F238E27FC236}">
                <a16:creationId xmlns:a16="http://schemas.microsoft.com/office/drawing/2014/main" xmlns="" id="{8E7B283D-8987-4136-A8DE-5B7858082AAA}"/>
              </a:ext>
            </a:extLst>
          </p:cNvPr>
          <p:cNvSpPr>
            <a:spLocks noGrp="1"/>
          </p:cNvSpPr>
          <p:nvPr>
            <p:ph idx="1"/>
          </p:nvPr>
        </p:nvSpPr>
        <p:spPr>
          <a:xfrm>
            <a:off x="365760" y="1554480"/>
            <a:ext cx="11445240" cy="5138103"/>
          </a:xfrm>
        </p:spPr>
        <p:txBody>
          <a:bodyPr>
            <a:normAutofit fontScale="92500"/>
          </a:bodyPr>
          <a:lstStyle/>
          <a:p>
            <a:r>
              <a:rPr lang="tr-TR" sz="3600" b="1" dirty="0"/>
              <a:t>İhracat, bir ülke içinde üretilmiş olan mal ve hizmetlerin yurtdışındaki herhangi bir gerçek veya tüzel kişilere satılması işlemine denir. Ülkeler kendi üretiminde bulundukları mal ve hizmetleri başka ülkelere sunma işlemi olan ihracatı artırmak amacıyla ihracat faaliyetlerine yönelik olarak bazı teşvik politikalarında bulunmaktadırlar. Bu kapsamda, çalışmanın bu bölümünde, ihracat teşvik kavramının tanımı, ihracat teşvikinin önemi ve ihracat teşviklerinin amaçlarına değinilmektedir. Daha sonra Türkiye’de ihracatı geliştirmek amacıyla uygulanmakta olan ihracat teşvik yöntemleri incelenmektedir.</a:t>
            </a:r>
          </a:p>
          <a:p>
            <a:endParaRPr lang="tr-TR" dirty="0"/>
          </a:p>
        </p:txBody>
      </p:sp>
    </p:spTree>
    <p:extLst>
      <p:ext uri="{BB962C8B-B14F-4D97-AF65-F5344CB8AC3E}">
        <p14:creationId xmlns:p14="http://schemas.microsoft.com/office/powerpoint/2010/main" val="1334173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E18412D-56B8-450D-A251-AE61D3A8B919}"/>
              </a:ext>
            </a:extLst>
          </p:cNvPr>
          <p:cNvSpPr>
            <a:spLocks noGrp="1"/>
          </p:cNvSpPr>
          <p:nvPr>
            <p:ph type="title"/>
          </p:nvPr>
        </p:nvSpPr>
        <p:spPr>
          <a:xfrm>
            <a:off x="563880" y="411480"/>
            <a:ext cx="10820400" cy="502920"/>
          </a:xfrm>
        </p:spPr>
        <p:txBody>
          <a:bodyPr>
            <a:normAutofit fontScale="90000"/>
          </a:bodyPr>
          <a:lstStyle/>
          <a:p>
            <a:r>
              <a:rPr lang="tr-TR" b="1" dirty="0">
                <a:solidFill>
                  <a:srgbClr val="FF0000"/>
                </a:solidFill>
                <a:effectLst>
                  <a:outerShdw blurRad="38100" dist="38100" dir="2700000" algn="tl">
                    <a:srgbClr val="000000">
                      <a:alpha val="43137"/>
                    </a:srgbClr>
                  </a:outerShdw>
                </a:effectLst>
              </a:rPr>
              <a:t>İhracat Teşvikleri Kavramı, Önemi ve Nedenleri</a:t>
            </a:r>
            <a:r>
              <a:rPr lang="tr-TR" dirty="0"/>
              <a:t/>
            </a:r>
            <a:br>
              <a:rPr lang="tr-TR" dirty="0"/>
            </a:br>
            <a:endParaRPr lang="tr-TR" dirty="0"/>
          </a:p>
        </p:txBody>
      </p:sp>
      <p:sp>
        <p:nvSpPr>
          <p:cNvPr id="3" name="İçerik Yer Tutucusu 2">
            <a:extLst>
              <a:ext uri="{FF2B5EF4-FFF2-40B4-BE49-F238E27FC236}">
                <a16:creationId xmlns:a16="http://schemas.microsoft.com/office/drawing/2014/main" xmlns="" id="{876DD3FB-6C3D-4ACE-8F02-055A3BB65CA0}"/>
              </a:ext>
            </a:extLst>
          </p:cNvPr>
          <p:cNvSpPr>
            <a:spLocks noGrp="1"/>
          </p:cNvSpPr>
          <p:nvPr>
            <p:ph idx="1"/>
          </p:nvPr>
        </p:nvSpPr>
        <p:spPr>
          <a:xfrm>
            <a:off x="137160" y="914400"/>
            <a:ext cx="11948160" cy="5943600"/>
          </a:xfrm>
        </p:spPr>
        <p:txBody>
          <a:bodyPr>
            <a:normAutofit lnSpcReduction="10000"/>
          </a:bodyPr>
          <a:lstStyle/>
          <a:p>
            <a:r>
              <a:rPr lang="tr-TR" sz="3200" dirty="0"/>
              <a:t>Bir ülkenin ekonomisine katkı sağlayan alanların diğerlerine göre  hızlı gelişmesini sağlamak amacıyla devletler tarafından farklı yöntemler ile desteklerin sağlanması gerekmektedir. Bu açıdan sağlanan maddi ve maddi olmayan yardımlar teşvikleri oluşturmaktadır. Ülkeler ithalatlarını azaltmayı, ihracatlarını da artırmayı amaçlamaktadırlar. Bundan dolayı ihracatı teşvik uygulamaları, ihracatın artmasına yardımcı olarak ülkelere ekonomi alanında katkıda bulunan önemli bir politika aracı olarak değerlendirilmektedir. İhracat teşvikleri dar açıdan bakıldığında, ihracat sübvansiyonlarını içermektedir.  Daha geniş bir açıdan bakıldığında ise, firmaların ihraç edecekleri mallarını üretimden başlanarak tüketiciye ulaşıncaya kadar ki süreçleri desteklemek, ihracat aşamasında oluşan zorlukları ortadan kaldırmak ve satışlarını arttırmak için etkin bir sistem oluşturmalarına destek olabilecek tüm düzenlemeleri kapsamaktadır.  </a:t>
            </a:r>
          </a:p>
          <a:p>
            <a:endParaRPr lang="tr-TR" dirty="0"/>
          </a:p>
        </p:txBody>
      </p:sp>
    </p:spTree>
    <p:extLst>
      <p:ext uri="{BB962C8B-B14F-4D97-AF65-F5344CB8AC3E}">
        <p14:creationId xmlns:p14="http://schemas.microsoft.com/office/powerpoint/2010/main" val="339026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04340E9-6DEF-48DD-844B-261BCEE8ADDC}"/>
              </a:ext>
            </a:extLst>
          </p:cNvPr>
          <p:cNvSpPr>
            <a:spLocks noGrp="1"/>
          </p:cNvSpPr>
          <p:nvPr>
            <p:ph idx="1"/>
          </p:nvPr>
        </p:nvSpPr>
        <p:spPr>
          <a:xfrm>
            <a:off x="213359" y="152400"/>
            <a:ext cx="11673841" cy="7010399"/>
          </a:xfrm>
        </p:spPr>
        <p:txBody>
          <a:bodyPr>
            <a:normAutofit/>
          </a:bodyPr>
          <a:lstStyle/>
          <a:p>
            <a:r>
              <a:rPr lang="tr-TR" dirty="0">
                <a:effectLst>
                  <a:outerShdw blurRad="38100" dist="38100" dir="2700000" algn="tl">
                    <a:srgbClr val="000000">
                      <a:alpha val="43137"/>
                    </a:srgbClr>
                  </a:outerShdw>
                </a:effectLst>
              </a:rPr>
              <a:t>Bir ülkenin ihracatı teşvik politikalarını uygulama nedenleri;</a:t>
            </a:r>
          </a:p>
          <a:p>
            <a:r>
              <a:rPr lang="tr-TR" dirty="0" smtClean="0">
                <a:effectLst>
                  <a:outerShdw blurRad="38100" dist="38100" dir="2700000" algn="tl">
                    <a:srgbClr val="000000">
                      <a:alpha val="43137"/>
                    </a:srgbClr>
                  </a:outerShdw>
                </a:effectLst>
              </a:rPr>
              <a:t>Ülkelerin </a:t>
            </a:r>
            <a:r>
              <a:rPr lang="tr-TR" dirty="0">
                <a:effectLst>
                  <a:outerShdw blurRad="38100" dist="38100" dir="2700000" algn="tl">
                    <a:srgbClr val="000000">
                      <a:alpha val="43137"/>
                    </a:srgbClr>
                  </a:outerShdw>
                </a:effectLst>
              </a:rPr>
              <a:t>ekonomik kalkınmasının ve refah artışının sağlanması,</a:t>
            </a:r>
          </a:p>
          <a:p>
            <a:r>
              <a:rPr lang="tr-TR" dirty="0" smtClean="0">
                <a:effectLst>
                  <a:outerShdw blurRad="38100" dist="38100" dir="2700000" algn="tl">
                    <a:srgbClr val="000000">
                      <a:alpha val="43137"/>
                    </a:srgbClr>
                  </a:outerShdw>
                </a:effectLst>
              </a:rPr>
              <a:t> </a:t>
            </a:r>
            <a:r>
              <a:rPr lang="tr-TR" dirty="0">
                <a:effectLst>
                  <a:outerShdw blurRad="38100" dist="38100" dir="2700000" algn="tl">
                    <a:srgbClr val="000000">
                      <a:alpha val="43137"/>
                    </a:srgbClr>
                  </a:outerShdw>
                </a:effectLst>
              </a:rPr>
              <a:t>Sınaî kalkınmanın sağlanabilmesi için üretimi ve yatırımı teşvik etmek, gerekli olan girdilerin elde edilme süreçlerini kısaltmak, yatırım kararlarından vazgeçmeleri önlemek,</a:t>
            </a:r>
          </a:p>
          <a:p>
            <a:r>
              <a:rPr lang="tr-TR" dirty="0">
                <a:effectLst>
                  <a:outerShdw blurRad="38100" dist="38100" dir="2700000" algn="tl">
                    <a:srgbClr val="000000">
                      <a:alpha val="43137"/>
                    </a:srgbClr>
                  </a:outerShdw>
                </a:effectLst>
              </a:rPr>
              <a:t> </a:t>
            </a:r>
            <a:r>
              <a:rPr lang="tr-TR" dirty="0" smtClean="0">
                <a:effectLst>
                  <a:outerShdw blurRad="38100" dist="38100" dir="2700000" algn="tl">
                    <a:srgbClr val="000000">
                      <a:alpha val="43137"/>
                    </a:srgbClr>
                  </a:outerShdw>
                </a:effectLst>
              </a:rPr>
              <a:t>Bölgeler </a:t>
            </a:r>
            <a:r>
              <a:rPr lang="tr-TR" dirty="0">
                <a:effectLst>
                  <a:outerShdw blurRad="38100" dist="38100" dir="2700000" algn="tl">
                    <a:srgbClr val="000000">
                      <a:alpha val="43137"/>
                    </a:srgbClr>
                  </a:outerShdw>
                </a:effectLst>
              </a:rPr>
              <a:t>arasında meydana gelen dengesizlikleri ortadan kaldırmak ve </a:t>
            </a:r>
            <a:r>
              <a:rPr lang="tr-TR" dirty="0" err="1">
                <a:effectLst>
                  <a:outerShdw blurRad="38100" dist="38100" dir="2700000" algn="tl">
                    <a:srgbClr val="000000">
                      <a:alpha val="43137"/>
                    </a:srgbClr>
                  </a:outerShdw>
                </a:effectLst>
              </a:rPr>
              <a:t>sosyo</a:t>
            </a:r>
            <a:r>
              <a:rPr lang="tr-TR" dirty="0">
                <a:effectLst>
                  <a:outerShdw blurRad="38100" dist="38100" dir="2700000" algn="tl">
                    <a:srgbClr val="000000">
                      <a:alpha val="43137"/>
                    </a:srgbClr>
                  </a:outerShdw>
                </a:effectLst>
              </a:rPr>
              <a:t>-ekonomik dengeyi sağlamak</a:t>
            </a:r>
          </a:p>
          <a:p>
            <a:r>
              <a:rPr lang="tr-TR" dirty="0" smtClean="0">
                <a:effectLst>
                  <a:outerShdw blurRad="38100" dist="38100" dir="2700000" algn="tl">
                    <a:srgbClr val="000000">
                      <a:alpha val="43137"/>
                    </a:srgbClr>
                  </a:outerShdw>
                </a:effectLst>
              </a:rPr>
              <a:t> </a:t>
            </a:r>
            <a:r>
              <a:rPr lang="tr-TR" dirty="0">
                <a:effectLst>
                  <a:outerShdw blurRad="38100" dist="38100" dir="2700000" algn="tl">
                    <a:srgbClr val="000000">
                      <a:alpha val="43137"/>
                    </a:srgbClr>
                  </a:outerShdw>
                </a:effectLst>
              </a:rPr>
              <a:t>İstihdamı teşvik etmek, işsizliğin oluşmasına engel olmak,  </a:t>
            </a:r>
          </a:p>
          <a:p>
            <a:r>
              <a:rPr lang="tr-TR" dirty="0" smtClean="0">
                <a:effectLst>
                  <a:outerShdw blurRad="38100" dist="38100" dir="2700000" algn="tl">
                    <a:srgbClr val="000000">
                      <a:alpha val="43137"/>
                    </a:srgbClr>
                  </a:outerShdw>
                </a:effectLst>
              </a:rPr>
              <a:t> </a:t>
            </a:r>
            <a:r>
              <a:rPr lang="tr-TR" dirty="0">
                <a:effectLst>
                  <a:outerShdw blurRad="38100" dist="38100" dir="2700000" algn="tl">
                    <a:srgbClr val="000000">
                      <a:alpha val="43137"/>
                    </a:srgbClr>
                  </a:outerShdw>
                </a:effectLst>
              </a:rPr>
              <a:t>Dış ticaretteki olanakların artmasını sağlayarak ödemeler dengesini ülke yararına düzeltmek,</a:t>
            </a:r>
          </a:p>
          <a:p>
            <a:r>
              <a:rPr lang="tr-TR" dirty="0" smtClean="0">
                <a:effectLst>
                  <a:outerShdw blurRad="38100" dist="38100" dir="2700000" algn="tl">
                    <a:srgbClr val="000000">
                      <a:alpha val="43137"/>
                    </a:srgbClr>
                  </a:outerShdw>
                </a:effectLst>
              </a:rPr>
              <a:t> </a:t>
            </a:r>
            <a:r>
              <a:rPr lang="tr-TR" dirty="0">
                <a:effectLst>
                  <a:outerShdw blurRad="38100" dist="38100" dir="2700000" algn="tl">
                    <a:srgbClr val="000000">
                      <a:alpha val="43137"/>
                    </a:srgbClr>
                  </a:outerShdw>
                </a:effectLst>
              </a:rPr>
              <a:t>İhracatçı firmalara uygun şartlar oluşturarak, ihracata teşvik etmek,</a:t>
            </a:r>
          </a:p>
          <a:p>
            <a:r>
              <a:rPr lang="tr-TR" dirty="0" smtClean="0">
                <a:effectLst>
                  <a:outerShdw blurRad="38100" dist="38100" dir="2700000" algn="tl">
                    <a:srgbClr val="000000">
                      <a:alpha val="43137"/>
                    </a:srgbClr>
                  </a:outerShdw>
                </a:effectLst>
              </a:rPr>
              <a:t> </a:t>
            </a:r>
            <a:r>
              <a:rPr lang="tr-TR" dirty="0">
                <a:effectLst>
                  <a:outerShdw blurRad="38100" dist="38100" dir="2700000" algn="tl">
                    <a:srgbClr val="000000">
                      <a:alpha val="43137"/>
                    </a:srgbClr>
                  </a:outerShdw>
                </a:effectLst>
              </a:rPr>
              <a:t>Piyasa ekonomisinin her alanda gerekli ve yeterli olan şartlarını oluşturmak için ihracatı teşvik yöntemleri uygulamaktadır.  </a:t>
            </a:r>
          </a:p>
          <a:p>
            <a:endParaRPr lang="tr-TR" dirty="0"/>
          </a:p>
        </p:txBody>
      </p:sp>
    </p:spTree>
    <p:extLst>
      <p:ext uri="{BB962C8B-B14F-4D97-AF65-F5344CB8AC3E}">
        <p14:creationId xmlns:p14="http://schemas.microsoft.com/office/powerpoint/2010/main" val="1876105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B9E69BA-8B2C-4A52-8A41-68ACA4E2B1E3}"/>
              </a:ext>
            </a:extLst>
          </p:cNvPr>
          <p:cNvSpPr>
            <a:spLocks noGrp="1"/>
          </p:cNvSpPr>
          <p:nvPr>
            <p:ph idx="1"/>
          </p:nvPr>
        </p:nvSpPr>
        <p:spPr>
          <a:xfrm>
            <a:off x="0" y="106680"/>
            <a:ext cx="12192000" cy="6751320"/>
          </a:xfrm>
        </p:spPr>
        <p:txBody>
          <a:bodyPr>
            <a:normAutofit fontScale="92500" lnSpcReduction="10000"/>
          </a:bodyPr>
          <a:lstStyle/>
          <a:p>
            <a:r>
              <a:rPr lang="tr-TR" sz="4800" b="1" dirty="0">
                <a:solidFill>
                  <a:srgbClr val="FF0000"/>
                </a:solidFill>
                <a:effectLst>
                  <a:outerShdw blurRad="38100" dist="38100" dir="2700000" algn="tl">
                    <a:srgbClr val="000000">
                      <a:alpha val="43137"/>
                    </a:srgbClr>
                  </a:outerShdw>
                </a:effectLst>
              </a:rPr>
              <a:t>Türkiye’ de Uygulanan İhracat Teşvik Yöntemleri</a:t>
            </a:r>
          </a:p>
          <a:p>
            <a:endParaRPr lang="tr-TR" dirty="0"/>
          </a:p>
          <a:p>
            <a:r>
              <a:rPr lang="tr-TR" sz="3200" dirty="0"/>
              <a:t>Türkiye, 24 Ocak 1980 yılı kararları ile birlikte sanayileşme kapsamında dışa açık büyüme politikasına geçiş yapmıştır. Bu dönemden sonra ihracatın teşviki amacı ile ihracatta nakdi olarak ödeme yapılması veya devlet tarafından ihracatçıların harcamalarının karşılanmasını öngören değişik yöntemler uygulanmıştır. Ancak 1995 yılında yürürlüğe giren Dünya Ticaret Örgütü Anlaşması’nda taraf olunması ve aynı zamanda AB ile Gümrük Birliği sürecine gidilmesi sebebi ile parasal ödeme olan nakdi destekler yürürlükten kaldırılmıştır. Bunların yerine 1995 yılından itibaren Devlet Yardımları Programları uygulamaya konulmuştur.</a:t>
            </a:r>
          </a:p>
          <a:p>
            <a:r>
              <a:rPr lang="tr-TR" sz="3200" dirty="0"/>
              <a:t>Türkiye’de uygulanan ihracat teşvik yöntemleri; ilk olarak ihracata yönelik devlet yardımları, vergi, resim ve harç istisnası, dahilde işleme rejimi, hariçte işleme rejimi, KDV istisnası, Eximbank tarafından sağlanan kredi ve sigorta programları olmak üzere altı alt başlık altında incelenmektedir.    </a:t>
            </a:r>
          </a:p>
          <a:p>
            <a:endParaRPr lang="tr-TR" dirty="0"/>
          </a:p>
        </p:txBody>
      </p:sp>
    </p:spTree>
    <p:extLst>
      <p:ext uri="{BB962C8B-B14F-4D97-AF65-F5344CB8AC3E}">
        <p14:creationId xmlns:p14="http://schemas.microsoft.com/office/powerpoint/2010/main" val="16501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4A12694-83F3-4213-AA06-3200482BC4D1}"/>
              </a:ext>
            </a:extLst>
          </p:cNvPr>
          <p:cNvSpPr>
            <a:spLocks noGrp="1"/>
          </p:cNvSpPr>
          <p:nvPr>
            <p:ph idx="1"/>
          </p:nvPr>
        </p:nvSpPr>
        <p:spPr>
          <a:xfrm>
            <a:off x="198120" y="304800"/>
            <a:ext cx="11155680" cy="6233160"/>
          </a:xfrm>
        </p:spPr>
        <p:txBody>
          <a:bodyPr/>
          <a:lstStyle/>
          <a:p>
            <a:pPr marL="0" indent="0">
              <a:buNone/>
            </a:pPr>
            <a:r>
              <a:rPr lang="tr-TR" sz="6000" b="1" dirty="0">
                <a:solidFill>
                  <a:srgbClr val="FF0000"/>
                </a:solidFill>
                <a:effectLst>
                  <a:outerShdw blurRad="38100" dist="38100" dir="2700000" algn="tl">
                    <a:srgbClr val="000000">
                      <a:alpha val="43137"/>
                    </a:srgbClr>
                  </a:outerShdw>
                </a:effectLst>
              </a:rPr>
              <a:t>            İHRACAT TEŞVİKLERİ</a:t>
            </a:r>
          </a:p>
          <a:p>
            <a:endParaRPr lang="tr-TR" sz="6000" b="1" dirty="0">
              <a:solidFill>
                <a:srgbClr val="FF0000"/>
              </a:solidFill>
              <a:effectLst>
                <a:outerShdw blurRad="38100" dist="38100" dir="2700000" algn="tl">
                  <a:srgbClr val="000000">
                    <a:alpha val="43137"/>
                  </a:srgbClr>
                </a:outerShdw>
              </a:effectLst>
            </a:endParaRPr>
          </a:p>
          <a:p>
            <a:pPr lvl="0"/>
            <a:r>
              <a:rPr lang="tr-TR" sz="3200" b="1" dirty="0">
                <a:solidFill>
                  <a:srgbClr val="0070C0"/>
                </a:solidFill>
              </a:rPr>
              <a:t>Araştırma-Geliştirme (Ar-Ge) Yardımı</a:t>
            </a:r>
          </a:p>
          <a:p>
            <a:pPr marL="0" indent="0">
              <a:buNone/>
            </a:pPr>
            <a:endParaRPr lang="tr-TR" dirty="0"/>
          </a:p>
          <a:p>
            <a:r>
              <a:rPr lang="tr-TR" dirty="0"/>
              <a:t>Bu destek kapsamında, sektör ve büyüklüğüne bakılmaksızın katma değer yaratan tüm kuruluşlar ile yazılım geliştirmeye yönelik kuruluşların sadece Ar-Ge projeleri kapsamında izlenip değerlendirilebilen giderlerinin belli bir oranı karşılanmakta veya bu projelere %50 oranında sermaye desteği sağlanmaktadır .</a:t>
            </a:r>
          </a:p>
          <a:p>
            <a:endParaRPr lang="tr-TR" dirty="0"/>
          </a:p>
        </p:txBody>
      </p:sp>
    </p:spTree>
    <p:extLst>
      <p:ext uri="{BB962C8B-B14F-4D97-AF65-F5344CB8AC3E}">
        <p14:creationId xmlns:p14="http://schemas.microsoft.com/office/powerpoint/2010/main" val="1701573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88A7947-AAFB-4E84-8410-28C3DD761DF5}"/>
              </a:ext>
            </a:extLst>
          </p:cNvPr>
          <p:cNvSpPr>
            <a:spLocks noGrp="1"/>
          </p:cNvSpPr>
          <p:nvPr>
            <p:ph idx="1"/>
          </p:nvPr>
        </p:nvSpPr>
        <p:spPr>
          <a:xfrm>
            <a:off x="609600" y="624840"/>
            <a:ext cx="11155680" cy="6233159"/>
          </a:xfrm>
        </p:spPr>
        <p:txBody>
          <a:bodyPr>
            <a:normAutofit/>
          </a:bodyPr>
          <a:lstStyle/>
          <a:p>
            <a:pPr lvl="0"/>
            <a:r>
              <a:rPr lang="tr-TR" sz="4000" b="1" dirty="0">
                <a:solidFill>
                  <a:srgbClr val="0070C0"/>
                </a:solidFill>
              </a:rPr>
              <a:t>     </a:t>
            </a:r>
            <a:r>
              <a:rPr lang="tr-TR" sz="2000" b="1" dirty="0">
                <a:solidFill>
                  <a:srgbClr val="0070C0"/>
                </a:solidFill>
              </a:rPr>
              <a:t> </a:t>
            </a:r>
            <a:r>
              <a:rPr lang="tr-TR" sz="4000" b="1" dirty="0">
                <a:solidFill>
                  <a:srgbClr val="0070C0"/>
                </a:solidFill>
              </a:rPr>
              <a:t>Uluslararası Rekabetçiliğin Geliştirilmesi Desteği</a:t>
            </a:r>
          </a:p>
          <a:p>
            <a:pPr marL="0" lvl="0" indent="0">
              <a:buNone/>
            </a:pPr>
            <a:endParaRPr lang="tr-TR" sz="4800" b="1" dirty="0">
              <a:solidFill>
                <a:srgbClr val="0070C0"/>
              </a:solidFill>
            </a:endParaRPr>
          </a:p>
          <a:p>
            <a:r>
              <a:rPr lang="tr-TR" sz="3600" dirty="0"/>
              <a:t>Bu desteğin amacı, Türkiye’de sınaî ve/veya ticari faaliyette bulunan veya yazılım sektöründe faaliyet gösteren şirketlerin uluslararası pazarlarda rekabet gücünü arttırmaya yönelik eğitim ve danışmanlık giderleri ile İşbirliği kuruluşlarının Müsteşarlıkça uygun görülen proje bazlı giderlerini </a:t>
            </a:r>
            <a:r>
              <a:rPr lang="tr-TR" sz="3600" dirty="0" err="1"/>
              <a:t>DFİF’ndan</a:t>
            </a:r>
            <a:r>
              <a:rPr lang="tr-TR" sz="3600" dirty="0"/>
              <a:t> Karşılamaktır.</a:t>
            </a:r>
          </a:p>
          <a:p>
            <a:endParaRPr lang="tr-TR" dirty="0"/>
          </a:p>
        </p:txBody>
      </p:sp>
    </p:spTree>
    <p:extLst>
      <p:ext uri="{BB962C8B-B14F-4D97-AF65-F5344CB8AC3E}">
        <p14:creationId xmlns:p14="http://schemas.microsoft.com/office/powerpoint/2010/main" val="1802871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BD195D5-23E5-4DDB-8C5A-31D4F1A79037}"/>
              </a:ext>
            </a:extLst>
          </p:cNvPr>
          <p:cNvSpPr>
            <a:spLocks noGrp="1"/>
          </p:cNvSpPr>
          <p:nvPr>
            <p:ph idx="1"/>
          </p:nvPr>
        </p:nvSpPr>
        <p:spPr>
          <a:xfrm>
            <a:off x="362607" y="394138"/>
            <a:ext cx="10991193" cy="6085490"/>
          </a:xfrm>
        </p:spPr>
        <p:txBody>
          <a:bodyPr>
            <a:normAutofit/>
          </a:bodyPr>
          <a:lstStyle/>
          <a:p>
            <a:pPr marL="0" lvl="0" indent="0">
              <a:buNone/>
            </a:pPr>
            <a:r>
              <a:rPr lang="tr-TR" sz="3600" b="1" dirty="0">
                <a:solidFill>
                  <a:srgbClr val="0070C0"/>
                </a:solidFill>
              </a:rPr>
              <a:t>                            </a:t>
            </a:r>
            <a:r>
              <a:rPr lang="tr-TR" sz="4800" b="1" dirty="0">
                <a:solidFill>
                  <a:srgbClr val="0070C0"/>
                </a:solidFill>
              </a:rPr>
              <a:t>İstihdam Yardımı</a:t>
            </a:r>
          </a:p>
          <a:p>
            <a:pPr lvl="0"/>
            <a:endParaRPr lang="tr-TR" sz="4000" b="1" dirty="0">
              <a:solidFill>
                <a:srgbClr val="0070C0"/>
              </a:solidFill>
            </a:endParaRPr>
          </a:p>
          <a:p>
            <a:r>
              <a:rPr lang="tr-TR" sz="3200" dirty="0" err="1"/>
              <a:t>Sektörel</a:t>
            </a:r>
            <a:r>
              <a:rPr lang="tr-TR" sz="3200" dirty="0"/>
              <a:t> Dış Ticaret Şirketi unvanını haiz firmaların münhasıran dış ticarete ilişkin işlemlerini yürütmek üzere konusunda tecrübeli ve yüksek öğrenimli yönetici ve eleman istihdamının sağlanması amaçlanmaktadır.</a:t>
            </a:r>
          </a:p>
          <a:p>
            <a:r>
              <a:rPr lang="tr-TR" sz="3200" dirty="0"/>
              <a:t>Başvuru Mercii; DTM İhracat Genel Müdürlüğü olup, bu destekten </a:t>
            </a:r>
            <a:r>
              <a:rPr lang="tr-TR" sz="3200" dirty="0" err="1"/>
              <a:t>Sektörel</a:t>
            </a:r>
            <a:r>
              <a:rPr lang="tr-TR" sz="3200" dirty="0"/>
              <a:t> Dış Ticaret Şirketlerinin istihdam ettiği en fazla 1 Yönetici ve 2 Elemanın brüt ücretleri % 75 oranında, 1 yıl süresince desteklenmektedir. Yıllık destek miktarı yönetici için 18.000 ABD Doları, her bir eleman için 9.000 ABD Doları karşılığı TL tutarını geçemez.</a:t>
            </a:r>
          </a:p>
          <a:p>
            <a:endParaRPr lang="tr-TR" dirty="0"/>
          </a:p>
        </p:txBody>
      </p:sp>
    </p:spTree>
    <p:extLst>
      <p:ext uri="{BB962C8B-B14F-4D97-AF65-F5344CB8AC3E}">
        <p14:creationId xmlns:p14="http://schemas.microsoft.com/office/powerpoint/2010/main" val="575373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926390C-01C1-4825-9117-B30CFBD773BF}"/>
              </a:ext>
            </a:extLst>
          </p:cNvPr>
          <p:cNvSpPr>
            <a:spLocks noGrp="1"/>
          </p:cNvSpPr>
          <p:nvPr>
            <p:ph idx="1"/>
          </p:nvPr>
        </p:nvSpPr>
        <p:spPr>
          <a:xfrm>
            <a:off x="838200" y="709448"/>
            <a:ext cx="10515600" cy="5628290"/>
          </a:xfrm>
        </p:spPr>
        <p:txBody>
          <a:bodyPr/>
          <a:lstStyle/>
          <a:p>
            <a:pPr lvl="0"/>
            <a:r>
              <a:rPr lang="tr-TR" sz="4000" b="1" dirty="0">
                <a:solidFill>
                  <a:srgbClr val="0070C0"/>
                </a:solidFill>
              </a:rPr>
              <a:t>Pazar Araştırması ve Pazara Giriş Desteği</a:t>
            </a:r>
          </a:p>
          <a:p>
            <a:pPr lvl="0"/>
            <a:endParaRPr lang="tr-TR" sz="4000" b="1" dirty="0">
              <a:solidFill>
                <a:srgbClr val="0070C0"/>
              </a:solidFill>
            </a:endParaRPr>
          </a:p>
          <a:p>
            <a:pPr marL="0" lvl="0" indent="0">
              <a:buNone/>
            </a:pPr>
            <a:endParaRPr lang="tr-TR" sz="4000" b="1" dirty="0">
              <a:solidFill>
                <a:srgbClr val="0070C0"/>
              </a:solidFill>
            </a:endParaRPr>
          </a:p>
          <a:p>
            <a:r>
              <a:rPr lang="tr-TR" sz="3600" dirty="0"/>
              <a:t>Bu desteğin amacı, Türkiye’de sınai ve/veya ticari faaliyette bulunan şirketler, döviz kazandırıcı hizmet veya faaliyetlerle iştigal eden şirketler ile İşbirliği Kuruluşları ve Organizatör Kuruluşların pazar araştırması ve pazara giriş faaliyetlerine ilişkin giderlerinin </a:t>
            </a:r>
            <a:r>
              <a:rPr lang="tr-TR" sz="3600" dirty="0" err="1"/>
              <a:t>DFİF’ndan</a:t>
            </a:r>
            <a:r>
              <a:rPr lang="tr-TR" sz="3600" dirty="0"/>
              <a:t> karşılanmasıdır. </a:t>
            </a:r>
          </a:p>
          <a:p>
            <a:endParaRPr lang="tr-TR" dirty="0"/>
          </a:p>
        </p:txBody>
      </p:sp>
    </p:spTree>
    <p:extLst>
      <p:ext uri="{BB962C8B-B14F-4D97-AF65-F5344CB8AC3E}">
        <p14:creationId xmlns:p14="http://schemas.microsoft.com/office/powerpoint/2010/main" val="2590462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D2022F2-F359-4D37-AB74-24EC40AE43E4}"/>
              </a:ext>
            </a:extLst>
          </p:cNvPr>
          <p:cNvSpPr>
            <a:spLocks noGrp="1"/>
          </p:cNvSpPr>
          <p:nvPr>
            <p:ph idx="1"/>
          </p:nvPr>
        </p:nvSpPr>
        <p:spPr>
          <a:xfrm>
            <a:off x="490537" y="1138514"/>
            <a:ext cx="11701463" cy="6792912"/>
          </a:xfrm>
        </p:spPr>
        <p:txBody>
          <a:bodyPr>
            <a:normAutofit/>
          </a:bodyPr>
          <a:lstStyle/>
          <a:p>
            <a:r>
              <a:rPr lang="tr-TR" dirty="0">
                <a:solidFill>
                  <a:srgbClr val="0070C0"/>
                </a:solidFill>
              </a:rPr>
              <a:t>MADDE 6 - </a:t>
            </a:r>
            <a:r>
              <a:rPr lang="tr-TR" dirty="0"/>
              <a:t>(Değişik: 22/01/2018) (1) Şirketlerin destek başvurularını EK A’da (Başvuru Belgeleri Listesi) belirtilen belgelerle birlikte, şirket çalışanının Türkiye’ye giriş tarihinden itibaren en geç 3 (üç) ay içerisinde, EK-E’de belirtilen mercilere yapmaları gerekir.</a:t>
            </a:r>
          </a:p>
          <a:p>
            <a:r>
              <a:rPr lang="tr-TR" dirty="0">
                <a:solidFill>
                  <a:srgbClr val="0070C0"/>
                </a:solidFill>
              </a:rPr>
              <a:t>MADDE 14 </a:t>
            </a:r>
            <a:r>
              <a:rPr lang="tr-TR" dirty="0"/>
              <a:t>(1) (Değişik: 02/05/2017) İşbirliği kuruluşlarının tek başına veya diğer işbirliği kuruluşları ile birlikte düzenleyeceği </a:t>
            </a:r>
            <a:r>
              <a:rPr lang="tr-TR" dirty="0" err="1"/>
              <a:t>sektörel</a:t>
            </a:r>
            <a:r>
              <a:rPr lang="tr-TR" dirty="0"/>
              <a:t> ticaret heyeti ve alım heyeti programları için, EK C’de belirtilen başvuru belgeleri ile birlikte program başlangıç tarihinden en az 3 (üç) ay önce Bakanlığa (İhracat Genel Müdürlüğü) onay başvurusunda </a:t>
            </a:r>
            <a:r>
              <a:rPr lang="tr-TR" dirty="0" smtClean="0"/>
              <a:t>bulunulur.</a:t>
            </a:r>
            <a:endParaRPr lang="tr-TR" dirty="0"/>
          </a:p>
        </p:txBody>
      </p:sp>
    </p:spTree>
    <p:extLst>
      <p:ext uri="{BB962C8B-B14F-4D97-AF65-F5344CB8AC3E}">
        <p14:creationId xmlns:p14="http://schemas.microsoft.com/office/powerpoint/2010/main" val="313273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8809" y="1038846"/>
            <a:ext cx="10691191" cy="5063780"/>
          </a:xfrm>
        </p:spPr>
        <p:txBody>
          <a:bodyPr/>
          <a:lstStyle/>
          <a:p>
            <a:pPr marL="0" indent="0">
              <a:buNone/>
            </a:pPr>
            <a:r>
              <a:rPr lang="tr-TR" dirty="0"/>
              <a:t>Heyet programlarının değerlendirmeye alınabilmesi için, program taslağı ve tahmini bütçenin Bakanlığa (İhracat Genel Müdürlüğü) ibraz edilmesi gerekir.</a:t>
            </a:r>
          </a:p>
          <a:p>
            <a:r>
              <a:rPr lang="tr-TR" dirty="0" smtClean="0">
                <a:solidFill>
                  <a:schemeClr val="accent5">
                    <a:lumMod val="50000"/>
                  </a:schemeClr>
                </a:solidFill>
              </a:rPr>
              <a:t>MADDE </a:t>
            </a:r>
            <a:r>
              <a:rPr lang="tr-TR" dirty="0">
                <a:solidFill>
                  <a:schemeClr val="accent5">
                    <a:lumMod val="50000"/>
                  </a:schemeClr>
                </a:solidFill>
              </a:rPr>
              <a:t>16 </a:t>
            </a:r>
            <a:r>
              <a:rPr lang="tr-TR" dirty="0"/>
              <a:t>- (Değişik: 22/01/2018) (1) İşbirliği kuruluşlarının destek başvurularını, </a:t>
            </a:r>
            <a:r>
              <a:rPr lang="tr-TR" dirty="0" err="1"/>
              <a:t>sektörel</a:t>
            </a:r>
            <a:r>
              <a:rPr lang="tr-TR" dirty="0"/>
              <a:t> ticaret heyeti ve alım heyeti programlarının gerçekleşmesini müteakip, EK C’de (Başvuru Belgeleri Listesi) belirtilen belgelerle birlikte, faaliyet bitiş tarihinden itibaren en geç 3 (üç) ay içerisinde Bakanlığa (İhracat Genel Müdürlüğü) yapmaları gerekir</a:t>
            </a:r>
            <a:r>
              <a:rPr lang="tr-TR" dirty="0" smtClean="0"/>
              <a:t>.</a:t>
            </a:r>
          </a:p>
          <a:p>
            <a:endParaRPr lang="tr-TR" dirty="0"/>
          </a:p>
        </p:txBody>
      </p:sp>
    </p:spTree>
    <p:extLst>
      <p:ext uri="{BB962C8B-B14F-4D97-AF65-F5344CB8AC3E}">
        <p14:creationId xmlns:p14="http://schemas.microsoft.com/office/powerpoint/2010/main" val="2165471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6962C88-92DD-4831-88AE-298CDBC8BF6A}"/>
              </a:ext>
            </a:extLst>
          </p:cNvPr>
          <p:cNvSpPr>
            <a:spLocks noGrp="1"/>
          </p:cNvSpPr>
          <p:nvPr>
            <p:ph idx="1"/>
          </p:nvPr>
        </p:nvSpPr>
        <p:spPr>
          <a:xfrm>
            <a:off x="357188" y="157164"/>
            <a:ext cx="10996612" cy="6335712"/>
          </a:xfrm>
        </p:spPr>
        <p:txBody>
          <a:bodyPr>
            <a:normAutofit/>
          </a:bodyPr>
          <a:lstStyle/>
          <a:p>
            <a:pPr lvl="0"/>
            <a:r>
              <a:rPr lang="tr-TR" sz="4800" b="1" dirty="0">
                <a:solidFill>
                  <a:srgbClr val="0070C0"/>
                </a:solidFill>
                <a:effectLst>
                  <a:outerShdw blurRad="38100" dist="38100" dir="2700000" algn="tl">
                    <a:srgbClr val="000000">
                      <a:alpha val="43137"/>
                    </a:srgbClr>
                  </a:outerShdw>
                </a:effectLst>
              </a:rPr>
              <a:t>Uluslararası Nitelikteki Yurt İçi İhtisas Fuarlarının Desteklenmesi</a:t>
            </a:r>
          </a:p>
          <a:p>
            <a:pPr lvl="0"/>
            <a:endParaRPr lang="tr-TR" sz="5400" dirty="0">
              <a:solidFill>
                <a:srgbClr val="0070C0"/>
              </a:solidFill>
              <a:effectLst>
                <a:outerShdw blurRad="38100" dist="38100" dir="2700000" algn="tl">
                  <a:srgbClr val="000000">
                    <a:alpha val="43137"/>
                  </a:srgbClr>
                </a:outerShdw>
              </a:effectLst>
            </a:endParaRPr>
          </a:p>
          <a:p>
            <a:r>
              <a:rPr lang="tr-TR" sz="3200" dirty="0"/>
              <a:t>Uluslararası nitelikteki yurt içi ihtisas fuarlarının dış dünyaya tanıtımının yapılması ve söz konusu fuarlara uluslararası düzeyde katılımın artırılması amacına yönelik bir destektir. Müsteşarlıkça belirlenecek kriterlere uygun yerli organizatörlerin fuar öncesinde ve esnasında gerçekleştirecekleri tanıtım ve promosyon faaliyetlerine ilişkin giderleri belli bir oranda </a:t>
            </a:r>
            <a:r>
              <a:rPr lang="tr-TR" sz="3200" dirty="0" err="1"/>
              <a:t>DFİF’ndan</a:t>
            </a:r>
            <a:r>
              <a:rPr lang="tr-TR" sz="3200" dirty="0"/>
              <a:t> karşılanmaktadır.</a:t>
            </a:r>
          </a:p>
          <a:p>
            <a:endParaRPr lang="tr-TR" dirty="0"/>
          </a:p>
        </p:txBody>
      </p:sp>
    </p:spTree>
    <p:extLst>
      <p:ext uri="{BB962C8B-B14F-4D97-AF65-F5344CB8AC3E}">
        <p14:creationId xmlns:p14="http://schemas.microsoft.com/office/powerpoint/2010/main" val="706895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8851D79-E9D7-49FA-9898-BF202194449E}"/>
              </a:ext>
            </a:extLst>
          </p:cNvPr>
          <p:cNvSpPr>
            <a:spLocks noGrp="1"/>
          </p:cNvSpPr>
          <p:nvPr>
            <p:ph idx="1"/>
          </p:nvPr>
        </p:nvSpPr>
        <p:spPr>
          <a:xfrm>
            <a:off x="423863" y="471488"/>
            <a:ext cx="10515600" cy="5586412"/>
          </a:xfrm>
        </p:spPr>
        <p:txBody>
          <a:bodyPr/>
          <a:lstStyle/>
          <a:p>
            <a:r>
              <a:rPr lang="tr-TR" sz="4400" b="1" dirty="0">
                <a:solidFill>
                  <a:srgbClr val="0070C0"/>
                </a:solidFill>
                <a:effectLst>
                  <a:outerShdw blurRad="38100" dist="38100" dir="2700000" algn="tl">
                    <a:srgbClr val="000000">
                      <a:alpha val="43137"/>
                    </a:srgbClr>
                  </a:outerShdw>
                </a:effectLst>
              </a:rPr>
              <a:t>Yurt Dışında Gerçekleştirilen Fuar Katılımlarının Desteklenmesi</a:t>
            </a:r>
          </a:p>
          <a:p>
            <a:endParaRPr lang="tr-TR" sz="4400" b="1" dirty="0">
              <a:solidFill>
                <a:srgbClr val="0070C0"/>
              </a:solidFill>
              <a:effectLst>
                <a:outerShdw blurRad="38100" dist="38100" dir="2700000" algn="tl">
                  <a:srgbClr val="000000">
                    <a:alpha val="43137"/>
                  </a:srgbClr>
                </a:outerShdw>
              </a:effectLst>
            </a:endParaRPr>
          </a:p>
          <a:p>
            <a:r>
              <a:rPr lang="tr-TR" sz="3600" dirty="0"/>
              <a:t>Desteğin amacı, Türkiye’de yerleşik şirket, kurum veya kuruluş ile Üretici/İmalatçı Organizasyonlarının yurt dışı fuarlara iştiraklerine ve </a:t>
            </a:r>
            <a:r>
              <a:rPr lang="tr-TR" sz="3600" dirty="0" err="1"/>
              <a:t>sektörel</a:t>
            </a:r>
            <a:r>
              <a:rPr lang="tr-TR" sz="3600" dirty="0"/>
              <a:t> nitelikteki uluslararası fuarlara bireysel katılımlarına ilişkin harcamalarının belirli miktar ve oranlar çerçevesinde </a:t>
            </a:r>
            <a:r>
              <a:rPr lang="tr-TR" sz="3600" dirty="0" err="1"/>
              <a:t>DFİF’ndan</a:t>
            </a:r>
            <a:r>
              <a:rPr lang="tr-TR" sz="3600" dirty="0"/>
              <a:t> karşılanmasıdır.</a:t>
            </a:r>
          </a:p>
          <a:p>
            <a:endParaRPr lang="tr-TR" dirty="0"/>
          </a:p>
        </p:txBody>
      </p:sp>
    </p:spTree>
    <p:extLst>
      <p:ext uri="{BB962C8B-B14F-4D97-AF65-F5344CB8AC3E}">
        <p14:creationId xmlns:p14="http://schemas.microsoft.com/office/powerpoint/2010/main" val="2118756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A189E64-74B3-4045-BF69-E44C17D39161}"/>
              </a:ext>
            </a:extLst>
          </p:cNvPr>
          <p:cNvSpPr>
            <a:spLocks noGrp="1"/>
          </p:cNvSpPr>
          <p:nvPr>
            <p:ph idx="1"/>
          </p:nvPr>
        </p:nvSpPr>
        <p:spPr>
          <a:xfrm>
            <a:off x="485775" y="500063"/>
            <a:ext cx="11344275" cy="5829300"/>
          </a:xfrm>
        </p:spPr>
        <p:txBody>
          <a:bodyPr/>
          <a:lstStyle/>
          <a:p>
            <a:pPr lvl="0"/>
            <a:r>
              <a:rPr lang="tr-TR" sz="4800" b="1" dirty="0">
                <a:solidFill>
                  <a:srgbClr val="0070C0"/>
                </a:solidFill>
                <a:effectLst>
                  <a:outerShdw blurRad="38100" dist="38100" dir="2700000" algn="tl">
                    <a:srgbClr val="000000">
                      <a:alpha val="43137"/>
                    </a:srgbClr>
                  </a:outerShdw>
                </a:effectLst>
              </a:rPr>
              <a:t>Çevre Maliyetlerinin </a:t>
            </a:r>
            <a:r>
              <a:rPr lang="tr-TR" sz="4800" b="1" dirty="0" smtClean="0">
                <a:solidFill>
                  <a:srgbClr val="0070C0"/>
                </a:solidFill>
                <a:effectLst>
                  <a:outerShdw blurRad="38100" dist="38100" dir="2700000" algn="tl">
                    <a:srgbClr val="000000">
                      <a:alpha val="43137"/>
                    </a:srgbClr>
                  </a:outerShdw>
                </a:effectLst>
              </a:rPr>
              <a:t>Desteklenmesi</a:t>
            </a:r>
            <a:endParaRPr lang="tr-TR" sz="3200" dirty="0"/>
          </a:p>
          <a:p>
            <a:r>
              <a:rPr lang="tr-TR" sz="3200" dirty="0"/>
              <a:t>Bu desteğin amacı, Türkiye’de ticari ve sınai faaliyette bulunan veya tarım ya da yazılım sektörlerinde iştigal eden şirketler tarafından çevre, kalite ve insan sağlığına yönelik teknik mevzuata uyum akredite edilmiş kurum ve/veya kuruluşlardan alınacak kalite, çevre belgeleri ile insan can, mal emniyeti ve güvenliğini gösterir işaretler ile tarım ürünlerine ilişkin </a:t>
            </a:r>
            <a:r>
              <a:rPr lang="tr-TR" sz="3200" dirty="0" err="1"/>
              <a:t>laboratuar</a:t>
            </a:r>
            <a:r>
              <a:rPr lang="tr-TR" sz="3200" dirty="0"/>
              <a:t> analizleri ve belgelendirme işlemleriyle ilgili harcamaların belirli bir bölümünün </a:t>
            </a:r>
            <a:r>
              <a:rPr lang="tr-TR" sz="3200" dirty="0" err="1"/>
              <a:t>DFİF’ndan</a:t>
            </a:r>
            <a:r>
              <a:rPr lang="tr-TR" sz="3200" dirty="0"/>
              <a:t> karşılanmasıdır. </a:t>
            </a:r>
          </a:p>
        </p:txBody>
      </p:sp>
    </p:spTree>
    <p:extLst>
      <p:ext uri="{BB962C8B-B14F-4D97-AF65-F5344CB8AC3E}">
        <p14:creationId xmlns:p14="http://schemas.microsoft.com/office/powerpoint/2010/main" val="415267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05D2804-2A13-4338-A174-AF3DE93084F8}"/>
              </a:ext>
            </a:extLst>
          </p:cNvPr>
          <p:cNvSpPr>
            <a:spLocks noGrp="1"/>
          </p:cNvSpPr>
          <p:nvPr>
            <p:ph idx="1"/>
          </p:nvPr>
        </p:nvSpPr>
        <p:spPr>
          <a:xfrm>
            <a:off x="442913" y="300038"/>
            <a:ext cx="11430000" cy="6386512"/>
          </a:xfrm>
        </p:spPr>
        <p:txBody>
          <a:bodyPr>
            <a:normAutofit/>
          </a:bodyPr>
          <a:lstStyle/>
          <a:p>
            <a:r>
              <a:rPr lang="tr-TR" sz="4800" b="1" dirty="0">
                <a:solidFill>
                  <a:srgbClr val="0070C0"/>
                </a:solidFill>
                <a:effectLst>
                  <a:outerShdw blurRad="38100" dist="38100" dir="2700000" algn="tl">
                    <a:srgbClr val="000000">
                      <a:alpha val="43137"/>
                    </a:srgbClr>
                  </a:outerShdw>
                </a:effectLst>
              </a:rPr>
              <a:t>Yurt Dışı Birim, Marka ve Tanıtım Faaliyetlerinin Desteklenmesi</a:t>
            </a:r>
          </a:p>
          <a:p>
            <a:endParaRPr lang="tr-TR" sz="6600" b="1" dirty="0">
              <a:solidFill>
                <a:srgbClr val="0070C0"/>
              </a:solidFill>
              <a:effectLst>
                <a:outerShdw blurRad="38100" dist="38100" dir="2700000" algn="tl">
                  <a:srgbClr val="000000">
                    <a:alpha val="43137"/>
                  </a:srgbClr>
                </a:outerShdw>
              </a:effectLst>
            </a:endParaRPr>
          </a:p>
          <a:p>
            <a:r>
              <a:rPr lang="tr-TR" sz="3200" dirty="0"/>
              <a:t>Bu desteğin amacı, Türkiye’de sınai ve/veya ticari faaliyet gösteren şirketler ile İşbirliği Kuruluşları üyelerinin ürünlerinin pazarlama ve tanıtımının yapılmasını sağlamak, bu çerçevede yurt dışında gerçekleştirilen tanıtım, marka tescil giderleri ile yurt dışında mal ticareti yapmak amacıyla açılan birimlerle ilgili giderlerinin bir kısmının </a:t>
            </a:r>
            <a:r>
              <a:rPr lang="tr-TR" sz="3200" dirty="0" err="1"/>
              <a:t>DFİF’ndan</a:t>
            </a:r>
            <a:r>
              <a:rPr lang="tr-TR" sz="3200" dirty="0"/>
              <a:t> karşılanmasıdır.</a:t>
            </a:r>
          </a:p>
        </p:txBody>
      </p:sp>
    </p:spTree>
    <p:extLst>
      <p:ext uri="{BB962C8B-B14F-4D97-AF65-F5344CB8AC3E}">
        <p14:creationId xmlns:p14="http://schemas.microsoft.com/office/powerpoint/2010/main" val="822038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78F17F9-7332-4DC0-9F51-E9BED65FB83F}"/>
              </a:ext>
            </a:extLst>
          </p:cNvPr>
          <p:cNvSpPr>
            <a:spLocks noGrp="1"/>
          </p:cNvSpPr>
          <p:nvPr>
            <p:ph idx="1"/>
          </p:nvPr>
        </p:nvSpPr>
        <p:spPr>
          <a:xfrm>
            <a:off x="128587" y="400050"/>
            <a:ext cx="11855767" cy="6186487"/>
          </a:xfrm>
        </p:spPr>
        <p:txBody>
          <a:bodyPr>
            <a:normAutofit fontScale="92500" lnSpcReduction="10000"/>
          </a:bodyPr>
          <a:lstStyle/>
          <a:p>
            <a:r>
              <a:rPr lang="tr-TR" sz="3600" b="1" dirty="0">
                <a:solidFill>
                  <a:srgbClr val="0070C0"/>
                </a:solidFill>
                <a:effectLst>
                  <a:outerShdw blurRad="38100" dist="38100" dir="2700000" algn="tl">
                    <a:srgbClr val="000000">
                      <a:alpha val="43137"/>
                    </a:srgbClr>
                  </a:outerShdw>
                </a:effectLst>
              </a:rPr>
              <a:t>Türk Ürünlerinin Yurtdışında Markalaşması, Türk Malı İmajının Yerleştirilmesi ve TURQUALITY®’</a:t>
            </a:r>
            <a:r>
              <a:rPr lang="tr-TR" sz="3600" b="1" dirty="0" err="1">
                <a:solidFill>
                  <a:srgbClr val="0070C0"/>
                </a:solidFill>
                <a:effectLst>
                  <a:outerShdw blurRad="38100" dist="38100" dir="2700000" algn="tl">
                    <a:srgbClr val="000000">
                      <a:alpha val="43137"/>
                    </a:srgbClr>
                  </a:outerShdw>
                </a:effectLst>
              </a:rPr>
              <a:t>nin</a:t>
            </a:r>
            <a:r>
              <a:rPr lang="tr-TR" sz="3600" b="1" dirty="0">
                <a:solidFill>
                  <a:srgbClr val="0070C0"/>
                </a:solidFill>
                <a:effectLst>
                  <a:outerShdw blurRad="38100" dist="38100" dir="2700000" algn="tl">
                    <a:srgbClr val="000000">
                      <a:alpha val="43137"/>
                    </a:srgbClr>
                  </a:outerShdw>
                </a:effectLst>
              </a:rPr>
              <a:t> Desteklenmesi</a:t>
            </a:r>
          </a:p>
          <a:p>
            <a:endParaRPr lang="tr-TR" sz="3200" dirty="0"/>
          </a:p>
          <a:p>
            <a:r>
              <a:rPr lang="tr-TR" sz="3200" dirty="0"/>
              <a:t>Bu desteğin amacı; İhracatçı Birlikleri, Üretici Dernekleri, Üretici Birliklerinin, sektörlerinin yurtdışında tanıtımı amacıyla gerçekleştirecekleri harcamalara ilişkin giderler, Türkiye’de ticari ve/veya sınai faaliyette bulunan şirketlerin ürünlerinin markalaşması amacıyla gerçekleştirecekleri faaliyetlere ilişkin giderler ile İhracatçı Birliklerinin TURQUALITY® Programı kapsamında firmalara yurt içinde ve yurt dışında markalaşma sürecinde vereceği desteklere ilişkin harcamalar, Türk markalarının pazara giriş ve tutunmalarına yönelik gerçekleştireceği her türlü faaliyet ve organizasyonlara ilişkin giderler ile olumlu Türk malı imajının oluşturulması ve yerleştirilmesi için yurt içinde ve yurt dışında gerçekleştireceği her türlü harcamaların uluslararası kurallara göre </a:t>
            </a:r>
            <a:r>
              <a:rPr lang="tr-TR" sz="3200" dirty="0" err="1"/>
              <a:t>DFİF’ndan</a:t>
            </a:r>
            <a:r>
              <a:rPr lang="tr-TR" sz="3200" dirty="0"/>
              <a:t> karşılanmasıdır.</a:t>
            </a:r>
          </a:p>
          <a:p>
            <a:endParaRPr lang="tr-TR" dirty="0"/>
          </a:p>
        </p:txBody>
      </p:sp>
    </p:spTree>
    <p:extLst>
      <p:ext uri="{BB962C8B-B14F-4D97-AF65-F5344CB8AC3E}">
        <p14:creationId xmlns:p14="http://schemas.microsoft.com/office/powerpoint/2010/main" val="205130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521F895-C85C-4A32-9592-4835C8C9C81E}"/>
              </a:ext>
            </a:extLst>
          </p:cNvPr>
          <p:cNvSpPr>
            <a:spLocks noGrp="1"/>
          </p:cNvSpPr>
          <p:nvPr>
            <p:ph idx="1"/>
          </p:nvPr>
        </p:nvSpPr>
        <p:spPr>
          <a:xfrm>
            <a:off x="352425" y="642938"/>
            <a:ext cx="11487150" cy="5886450"/>
          </a:xfrm>
        </p:spPr>
        <p:txBody>
          <a:bodyPr>
            <a:normAutofit/>
          </a:bodyPr>
          <a:lstStyle/>
          <a:p>
            <a:pPr>
              <a:lnSpc>
                <a:spcPct val="107000"/>
              </a:lnSpc>
              <a:spcAft>
                <a:spcPts val="800"/>
              </a:spcAft>
            </a:pPr>
            <a:r>
              <a:rPr lang="tr-TR" sz="4400" dirty="0">
                <a:solidFill>
                  <a:srgbClr val="0070C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Tasarım Desteği</a:t>
            </a:r>
            <a:endParaRPr lang="tr-TR"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Markalaşmanın önemli bir unsuru olan tasarımın doğrudan desteklenebilmesini </a:t>
            </a:r>
            <a:r>
              <a:rPr lang="tr-TR" dirty="0" err="1">
                <a:latin typeface="Times New Roman" panose="02020603050405020304" pitchFamily="18" charset="0"/>
                <a:ea typeface="Calibri" panose="020F0502020204030204" pitchFamily="34" charset="0"/>
                <a:cs typeface="Times New Roman" panose="02020603050405020304" pitchFamily="18" charset="0"/>
              </a:rPr>
              <a:t>teminen</a:t>
            </a:r>
            <a:r>
              <a:rPr lang="tr-TR" dirty="0">
                <a:latin typeface="Times New Roman" panose="02020603050405020304" pitchFamily="18" charset="0"/>
                <a:ea typeface="Calibri" panose="020F0502020204030204" pitchFamily="34" charset="0"/>
                <a:cs typeface="Times New Roman" panose="02020603050405020304" pitchFamily="18" charset="0"/>
              </a:rPr>
              <a:t>; tasarımcı şirketleri, tasarım ofisleri ile Birlikler, tasarım dernekleri-birliklerinin gerçekleştireceği tanıtım, reklam, pazarlama, istihdam, danışmanlık harcamaları ile yurt dışında açacakları birimlere ilişkin giderlerinin </a:t>
            </a:r>
            <a:r>
              <a:rPr lang="tr-TR" dirty="0" err="1">
                <a:latin typeface="Times New Roman" panose="02020603050405020304" pitchFamily="18" charset="0"/>
                <a:ea typeface="Calibri" panose="020F0502020204030204" pitchFamily="34" charset="0"/>
                <a:cs typeface="Times New Roman" panose="02020603050405020304" pitchFamily="18" charset="0"/>
              </a:rPr>
              <a:t>DFİF’ndan</a:t>
            </a:r>
            <a:r>
              <a:rPr lang="tr-TR" dirty="0">
                <a:latin typeface="Times New Roman" panose="02020603050405020304" pitchFamily="18" charset="0"/>
                <a:ea typeface="Calibri" panose="020F0502020204030204" pitchFamily="34" charset="0"/>
                <a:cs typeface="Times New Roman" panose="02020603050405020304" pitchFamily="18" charset="0"/>
              </a:rPr>
              <a:t> karşılanmasıdır (Tasarım Desteği Hakkında Tebliğ, Bu destek kapsamında yetkili Kuruluş Dış Ticaret Müsteşarlığı, başvuru mercii İhracatçı Birlikleri olup, tasarımcı şirketler, tasarım ofisleri, Birlikler ve tasarım dernekleri-birlikleri proje bazında en fazla 4 yıl süresince %50 oranında bu destekten yararlanır.</a:t>
            </a:r>
            <a:endParaRPr lang="tr-TR"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838298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67E4403-CEC7-4876-A4C6-FBBF4C7CF22F}"/>
              </a:ext>
            </a:extLst>
          </p:cNvPr>
          <p:cNvSpPr>
            <a:spLocks noGrp="1"/>
          </p:cNvSpPr>
          <p:nvPr>
            <p:ph idx="1"/>
          </p:nvPr>
        </p:nvSpPr>
        <p:spPr>
          <a:xfrm>
            <a:off x="385763" y="457200"/>
            <a:ext cx="11372850" cy="6015038"/>
          </a:xfrm>
        </p:spPr>
        <p:txBody>
          <a:bodyPr>
            <a:normAutofit lnSpcReduction="10000"/>
          </a:bodyPr>
          <a:lstStyle/>
          <a:p>
            <a:r>
              <a:rPr lang="tr-TR" sz="5400" b="1" dirty="0">
                <a:solidFill>
                  <a:srgbClr val="0070C0"/>
                </a:solidFill>
                <a:effectLst>
                  <a:outerShdw blurRad="38100" dist="38100" dir="2700000" algn="tl">
                    <a:srgbClr val="000000">
                      <a:alpha val="43137"/>
                    </a:srgbClr>
                  </a:outerShdw>
                </a:effectLst>
              </a:rPr>
              <a:t>            Fuar Desteği</a:t>
            </a:r>
          </a:p>
          <a:p>
            <a:endParaRPr lang="tr-TR" sz="5400" b="1" dirty="0">
              <a:solidFill>
                <a:srgbClr val="0070C0"/>
              </a:solidFill>
              <a:effectLst>
                <a:outerShdw blurRad="38100" dist="38100" dir="2700000" algn="tl">
                  <a:srgbClr val="000000">
                    <a:alpha val="43137"/>
                  </a:srgbClr>
                </a:outerShdw>
              </a:effectLst>
            </a:endParaRPr>
          </a:p>
          <a:p>
            <a:r>
              <a:rPr lang="tr-TR" sz="3200" dirty="0"/>
              <a:t>Bakanlığımız İhracat Genel Müdürlüğü, mal ticaretine ilişkin uluslararası fuarlara firmalarımızın katılımları ve organizatörlerin tanıtım </a:t>
            </a:r>
            <a:r>
              <a:rPr lang="tr-TR" sz="3200" dirty="0" err="1"/>
              <a:t>harcamaları,“Yurt</a:t>
            </a:r>
            <a:r>
              <a:rPr lang="tr-TR" sz="3200" dirty="0"/>
              <a:t> Dışında Gerçekleştirilen Fuar Katılımlarının Desteklenmesine İlişkin 2017/4 sayılı Karar” kapsamında desteklenmektedir. Bu çerçevede, Bakanlığımızca belirlenip ilan edilen </a:t>
            </a:r>
            <a:r>
              <a:rPr lang="tr-TR" sz="3200" dirty="0" err="1"/>
              <a:t>sektörel</a:t>
            </a:r>
            <a:r>
              <a:rPr lang="tr-TR" sz="3200" dirty="0"/>
              <a:t> nitelikteki uluslararası fuarlara firmalarımızın bireysel katılımı, bunun yanı sıra, yetkilendirilen organizatörlerce düzenlenen fuarlara milli katılım ve sektöründe önde gelen prestijli fuarlara katılım belirli kalemlerde ve değişen tutarlarda desteklenmektedir.</a:t>
            </a:r>
          </a:p>
          <a:p>
            <a:pPr marL="0" indent="0">
              <a:buNone/>
            </a:pPr>
            <a:endParaRPr lang="tr-TR" dirty="0"/>
          </a:p>
        </p:txBody>
      </p:sp>
    </p:spTree>
    <p:extLst>
      <p:ext uri="{BB962C8B-B14F-4D97-AF65-F5344CB8AC3E}">
        <p14:creationId xmlns:p14="http://schemas.microsoft.com/office/powerpoint/2010/main" val="361651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CDCA50A-C049-4887-B25F-88A5F4168637}"/>
              </a:ext>
            </a:extLst>
          </p:cNvPr>
          <p:cNvSpPr>
            <a:spLocks noGrp="1"/>
          </p:cNvSpPr>
          <p:nvPr>
            <p:ph idx="1"/>
          </p:nvPr>
        </p:nvSpPr>
        <p:spPr>
          <a:xfrm>
            <a:off x="838200" y="750888"/>
            <a:ext cx="10515600" cy="5426075"/>
          </a:xfrm>
        </p:spPr>
        <p:txBody>
          <a:bodyPr/>
          <a:lstStyle/>
          <a:p>
            <a:pPr marL="0" indent="0">
              <a:buNone/>
            </a:pPr>
            <a:r>
              <a:rPr lang="tr-TR" sz="4400" b="1" dirty="0">
                <a:solidFill>
                  <a:srgbClr val="0070C0"/>
                </a:solidFill>
                <a:effectLst>
                  <a:outerShdw blurRad="38100" dist="38100" dir="2700000" algn="tl">
                    <a:srgbClr val="000000">
                      <a:alpha val="43137"/>
                    </a:srgbClr>
                  </a:outerShdw>
                </a:effectLst>
              </a:rPr>
              <a:t>Tarımsal Ürünlerde İhracat İadesi Yardımları</a:t>
            </a:r>
          </a:p>
          <a:p>
            <a:pPr marL="0" indent="0">
              <a:buNone/>
            </a:pPr>
            <a:endParaRPr lang="tr-TR" sz="4800" b="1" dirty="0">
              <a:solidFill>
                <a:srgbClr val="0070C0"/>
              </a:solidFill>
              <a:effectLst>
                <a:outerShdw blurRad="38100" dist="38100" dir="2700000" algn="tl">
                  <a:srgbClr val="000000">
                    <a:alpha val="43137"/>
                  </a:srgbClr>
                </a:outerShdw>
              </a:effectLst>
            </a:endParaRPr>
          </a:p>
          <a:p>
            <a:r>
              <a:rPr lang="tr-TR" sz="3200" dirty="0"/>
              <a:t>Ürünün ve ihracat potansiyelinin artırılması Tarım ürünleri; arz ve talep esnekliklerinin düşük olması, satılan ürünler ve üretim için satın alınan girdi, fiyat oluşumunda üreticilerinin etkilerinin çok az olması ve piyasa ekonomisinde kuvvetli bir yapıya sahip olması gibi nedenlerle bütün ülkeler tarafından desteklenmektedir.</a:t>
            </a:r>
          </a:p>
          <a:p>
            <a:pPr marL="0" indent="0">
              <a:buNone/>
            </a:pPr>
            <a:endParaRPr lang="tr-TR" sz="3200" dirty="0"/>
          </a:p>
          <a:p>
            <a:pPr marL="0" indent="0">
              <a:buNone/>
            </a:pPr>
            <a:endParaRPr lang="tr-TR" dirty="0"/>
          </a:p>
        </p:txBody>
      </p:sp>
    </p:spTree>
    <p:extLst>
      <p:ext uri="{BB962C8B-B14F-4D97-AF65-F5344CB8AC3E}">
        <p14:creationId xmlns:p14="http://schemas.microsoft.com/office/powerpoint/2010/main" val="3809778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28F044C-FE80-4BFF-9D85-89A066CBC9F3}"/>
              </a:ext>
            </a:extLst>
          </p:cNvPr>
          <p:cNvSpPr>
            <a:spLocks noGrp="1"/>
          </p:cNvSpPr>
          <p:nvPr>
            <p:ph type="title"/>
          </p:nvPr>
        </p:nvSpPr>
        <p:spPr/>
        <p:txBody>
          <a:bodyPr>
            <a:normAutofit/>
          </a:bodyPr>
          <a:lstStyle/>
          <a:p>
            <a:r>
              <a:rPr lang="tr-TR" sz="7200" b="1" dirty="0">
                <a:solidFill>
                  <a:srgbClr val="FF0000"/>
                </a:solidFill>
                <a:effectLst>
                  <a:outerShdw blurRad="38100" dist="38100" dir="2700000" algn="tl">
                    <a:srgbClr val="000000">
                      <a:alpha val="43137"/>
                    </a:srgbClr>
                  </a:outerShdw>
                </a:effectLst>
              </a:rPr>
              <a:t>         KAYNAKÇA</a:t>
            </a:r>
          </a:p>
        </p:txBody>
      </p:sp>
      <p:sp>
        <p:nvSpPr>
          <p:cNvPr id="3" name="İçerik Yer Tutucusu 2">
            <a:extLst>
              <a:ext uri="{FF2B5EF4-FFF2-40B4-BE49-F238E27FC236}">
                <a16:creationId xmlns:a16="http://schemas.microsoft.com/office/drawing/2014/main" xmlns="" id="{5098B1FB-BB92-4258-8587-E9EFF5EE54FF}"/>
              </a:ext>
            </a:extLst>
          </p:cNvPr>
          <p:cNvSpPr>
            <a:spLocks noGrp="1"/>
          </p:cNvSpPr>
          <p:nvPr>
            <p:ph idx="1"/>
          </p:nvPr>
        </p:nvSpPr>
        <p:spPr/>
        <p:txBody>
          <a:bodyPr/>
          <a:lstStyle/>
          <a:p>
            <a:r>
              <a:rPr lang="tr-TR" sz="3600" dirty="0">
                <a:hlinkClick r:id="rId2"/>
              </a:rPr>
              <a:t>www.ticaret.gov.tr/</a:t>
            </a:r>
            <a:endParaRPr lang="tr-TR" sz="3600" dirty="0"/>
          </a:p>
          <a:p>
            <a:r>
              <a:rPr lang="tr-TR" sz="3600" dirty="0">
                <a:hlinkClick r:id="rId3"/>
              </a:rPr>
              <a:t>www.ekonomi.gov.tr/</a:t>
            </a:r>
            <a:endParaRPr lang="tr-TR" sz="3600" dirty="0"/>
          </a:p>
          <a:p>
            <a:endParaRPr lang="tr-TR" dirty="0"/>
          </a:p>
        </p:txBody>
      </p:sp>
    </p:spTree>
    <p:extLst>
      <p:ext uri="{BB962C8B-B14F-4D97-AF65-F5344CB8AC3E}">
        <p14:creationId xmlns:p14="http://schemas.microsoft.com/office/powerpoint/2010/main" val="276263958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TotalTime>
  <Words>1390</Words>
  <Application>Microsoft Office PowerPoint</Application>
  <PresentationFormat>Özel</PresentationFormat>
  <Paragraphs>62</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Office Teması</vt:lpstr>
      <vt:lpstr>DEVLET YARDIM VE TEŞVİKLERİ</vt:lpstr>
      <vt:lpstr>İHRACAT TEŞVİKLERİ </vt:lpstr>
      <vt:lpstr>İhracat Teşvikleri Kavramı, Önemi ve Nedenleri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ULUSLARARASI FİNANSMAN</dc:title>
  <dc:creator>funda</dc:creator>
  <cp:lastModifiedBy>PRO2000</cp:lastModifiedBy>
  <cp:revision>13</cp:revision>
  <dcterms:created xsi:type="dcterms:W3CDTF">2019-11-09T17:51:04Z</dcterms:created>
  <dcterms:modified xsi:type="dcterms:W3CDTF">2020-01-13T10:55:55Z</dcterms:modified>
</cp:coreProperties>
</file>